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8" r:id="rId10"/>
    <p:sldId id="269" r:id="rId11"/>
    <p:sldId id="263" r:id="rId12"/>
    <p:sldId id="264" r:id="rId13"/>
    <p:sldId id="265" r:id="rId1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DB6596-170D-457D-A6AD-5EACAAEAA384}" type="datetimeFigureOut">
              <a:rPr lang="de-DE" smtClean="0"/>
              <a:pPr/>
              <a:t>12.09.2013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FE84ED-4F82-43EE-90B6-0FDE1AD19B3D}" type="slidenum">
              <a:rPr lang="de-CH" smtClean="0"/>
              <a:pPr/>
              <a:t>‹Nr.›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E84ED-4F82-43EE-90B6-0FDE1AD19B3D}" type="slidenum">
              <a:rPr lang="de-CH" smtClean="0"/>
              <a:pPr/>
              <a:t>4</a:t>
            </a:fld>
            <a:endParaRPr lang="de-C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12.09.2013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12.09.2013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12.09.2013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12.09.2013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12.09.2013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12.09.2013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12.09.2013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12.09.2013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12.09.2013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12.09.2013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 durch Klicken hinzufügen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12.09.2013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50D42-C9CD-4801-B293-61D1F53EC57E}" type="datetimeFigureOut">
              <a:rPr lang="de-DE" smtClean="0"/>
              <a:pPr/>
              <a:t>12.09.2013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google.ch/url?sa=i&amp;source=images&amp;cd=&amp;cad=rja&amp;docid=GT4-otZI0ZUhQM&amp;tbnid=A-YA5X4t5s2a4M:&amp;ved=0CAgQjRwwAA&amp;url=http://de.wikipedia.org/wiki/Datei:Vegetarismus_Zeichen.svg&amp;ei=9SAXUsySM8ut7QbhjYGADg&amp;psig=AFQjCNHgOCAPil63zQ9M5VJoqAmOmkVwNQ&amp;ust=1377333877878802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google.ch/url?sa=i&amp;source=images&amp;cd=&amp;cad=rja&amp;docid=GT4-otZI0ZUhQM&amp;tbnid=A-YA5X4t5s2a4M:&amp;ved=0CAgQjRwwAA&amp;url=http://de.wikipedia.org/wiki/Datei:Vegetarismus_Zeichen.svg&amp;ei=9SAXUsySM8ut7QbhjYGADg&amp;psig=AFQjCNHgOCAPil63zQ9M5VJoqAmOmkVwNQ&amp;ust=137733387787880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google.ch/url?sa=i&amp;source=images&amp;cd=&amp;cad=rja&amp;docid=GT4-otZI0ZUhQM&amp;tbnid=A-YA5X4t5s2a4M:&amp;ved=0CAgQjRwwAA&amp;url=http://de.wikipedia.org/wiki/Datei:Vegetarismus_Zeichen.svg&amp;ei=9SAXUsySM8ut7QbhjYGADg&amp;psig=AFQjCNHgOCAPil63zQ9M5VJoqAmOmkVwNQ&amp;ust=1377333877878802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h/url?sa=i&amp;source=images&amp;cd=&amp;cad=rja&amp;docid=GT4-otZI0ZUhQM&amp;tbnid=A-YA5X4t5s2a4M:&amp;ved=0CAgQjRwwAA&amp;url=http://de.wikipedia.org/wiki/Datei:Vegetarismus_Zeichen.svg&amp;ei=9SAXUsySM8ut7QbhjYGADg&amp;psig=AFQjCNHgOCAPil63zQ9M5VJoqAmOmkVwNQ&amp;ust=137733387787880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h/url?sa=i&amp;rct=j&amp;q=lebensmittelpyramide+schweiz&amp;source=images&amp;cd=&amp;cad=rja&amp;docid=WigONIy-18sOaM&amp;tbnid=E5H8nXVnt6EsyM:&amp;ved=0CAUQjRw&amp;url=http://www.solshop.ch/informationen.html&amp;ei=WxgXUs23NYiUtQaqk4GoCg&amp;bvm=bv.51156542,d.ZGU&amp;psig=AFQjCNG6Huhg3R77jvyVO8qDWiD0uPAaTg&amp;ust=1377331604674755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google.ch/url?sa=i&amp;source=images&amp;cd=&amp;cad=rja&amp;docid=GT4-otZI0ZUhQM&amp;tbnid=A-YA5X4t5s2a4M:&amp;ved=0CAgQjRwwAA&amp;url=http://de.wikipedia.org/wiki/Datei:Vegetarismus_Zeichen.svg&amp;ei=9SAXUsySM8ut7QbhjYGADg&amp;psig=AFQjCNHgOCAPil63zQ9M5VJoqAmOmkVwNQ&amp;ust=1377333877878802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google.ch/url?sa=i&amp;source=images&amp;cd=&amp;cad=rja&amp;docid=GT4-otZI0ZUhQM&amp;tbnid=A-YA5X4t5s2a4M:&amp;ved=0CAgQjRwwAA&amp;url=http://de.wikipedia.org/wiki/Datei:Vegetarismus_Zeichen.svg&amp;ei=9SAXUsySM8ut7QbhjYGADg&amp;psig=AFQjCNHgOCAPil63zQ9M5VJoqAmOmkVwNQ&amp;ust=1377333877878802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google.ch/url?sa=i&amp;source=images&amp;cd=&amp;cad=rja&amp;docid=GT4-otZI0ZUhQM&amp;tbnid=A-YA5X4t5s2a4M:&amp;ved=0CAgQjRwwAA&amp;url=http://de.wikipedia.org/wiki/Datei:Vegetarismus_Zeichen.svg&amp;ei=9SAXUsySM8ut7QbhjYGADg&amp;psig=AFQjCNHgOCAPil63zQ9M5VJoqAmOmkVwNQ&amp;ust=1377333877878802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hyperlink" Target="http://www.google.ch/url?sa=i&amp;rct=j&amp;q=europ%C3%A4isches%20Label%20Vegetarismus&amp;source=images&amp;cd=&amp;cad=rja&amp;docid=q1GRNhfNtcSZbM&amp;tbnid=N5JzpeF5g5sn1M:&amp;ved=0CAUQjRw&amp;url=http://das-ist-drin.de/glossar/siegel/Das-Europaeische-Vegetarismus-Label--39/&amp;ei=CxsXUtbIOYbXtAbfk4HQBA&amp;bvm=bv.51156542,d.ZGU&amp;psig=AFQjCNHlGzYpOVUK-8RW2v0lS-yQ5BqM6Q&amp;ust=137733233275960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hyperlink" Target="http://www.google.ch/url?sa=i&amp;rct=j&amp;q=veganismus+Label&amp;source=images&amp;cd=&amp;cad=rja&amp;docid=oydDou_N4EruAM&amp;tbnid=Bn2MwB8cydZddM:&amp;ved=0CAUQjRw&amp;url=http://www.v-label.info/de/home/downloads.html&amp;ei=ul4XUuKaBcSatAaZtYCABA&amp;bvm=bv.51156542,d.ZGU&amp;psig=AFQjCNE6_-dOHI6Cz9W5-2h-I3eq_XAaIw&amp;ust=1377349641855635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h/url?sa=i&amp;rct=j&amp;q=veganismus+Label&amp;source=images&amp;cd=&amp;cad=rja&amp;docid=oydDou_N4EruAM&amp;tbnid=Bn2MwB8cydZddM:&amp;ved=0CAUQjRw&amp;url=http://www.v-label.info/de/home/downloads.html&amp;ei=ul4XUuKaBcSatAaZtYCABA&amp;bvm=bv.51156542,d.ZGU&amp;psig=AFQjCNE6_-dOHI6Cz9W5-2h-I3eq_XAaIw&amp;ust=1377349641855635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h/url?sa=i&amp;rct=j&amp;q=veganismus+Label&amp;source=images&amp;cd=&amp;cad=rja&amp;docid=oydDou_N4EruAM&amp;tbnid=Bn2MwB8cydZddM:&amp;ved=0CAUQjRw&amp;url=http://www.v-label.info/de/home/downloads.html&amp;ei=ul4XUuKaBcSatAaZtYCABA&amp;bvm=bv.51156542,d.ZGU&amp;psig=AFQjCNE6_-dOHI6Cz9W5-2h-I3eq_XAaIw&amp;ust=1377349641855635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upload.wikimedia.org/wikipedia/de/thumb/3/31/Vegetarismus_Zeichen.svg/375px-Vegetarismus_Zeichen.svg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11000"/>
          </a:blip>
          <a:srcRect/>
          <a:stretch>
            <a:fillRect/>
          </a:stretch>
        </p:blipFill>
        <p:spPr bwMode="auto">
          <a:xfrm>
            <a:off x="4143372" y="2857496"/>
            <a:ext cx="2744264" cy="3000396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42910" y="1142984"/>
            <a:ext cx="7772400" cy="1470025"/>
          </a:xfrm>
        </p:spPr>
        <p:txBody>
          <a:bodyPr>
            <a:normAutofit/>
          </a:bodyPr>
          <a:lstStyle/>
          <a:p>
            <a:r>
              <a:rPr lang="de-CH" sz="8800" b="1" dirty="0" smtClean="0">
                <a:solidFill>
                  <a:srgbClr val="669900"/>
                </a:solidFill>
              </a:rPr>
              <a:t>Veganismus</a:t>
            </a:r>
            <a:endParaRPr lang="de-CH" sz="8800" b="1" dirty="0">
              <a:solidFill>
                <a:srgbClr val="66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CH" dirty="0" smtClean="0">
                <a:solidFill>
                  <a:srgbClr val="669900"/>
                </a:solidFill>
              </a:rPr>
              <a:t>Veganer/innen sind gesünder</a:t>
            </a:r>
            <a:endParaRPr lang="de-CH" dirty="0">
              <a:solidFill>
                <a:srgbClr val="6699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de-CH" dirty="0" smtClean="0"/>
              <a:t>Sie haben weniger: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Bluthochdruck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Hohe Blutfettwerte (z.B. Cholesterin)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Herz-Kreislauferkrankungen (z.B. Herzinfarkt)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Übergewicht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Diabetes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Krebs</a:t>
            </a:r>
            <a:endParaRPr lang="de-CH" dirty="0"/>
          </a:p>
        </p:txBody>
      </p:sp>
      <p:pic>
        <p:nvPicPr>
          <p:cNvPr id="4" name="Picture 2" descr="http://upload.wikimedia.org/wikipedia/de/thumb/3/31/Vegetarismus_Zeichen.svg/375px-Vegetarismus_Zeichen.svg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11000"/>
          </a:blip>
          <a:srcRect/>
          <a:stretch>
            <a:fillRect/>
          </a:stretch>
        </p:blipFill>
        <p:spPr bwMode="auto">
          <a:xfrm>
            <a:off x="5500694" y="4071942"/>
            <a:ext cx="1714512" cy="18745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de-CH" dirty="0" smtClean="0">
                <a:solidFill>
                  <a:srgbClr val="669900"/>
                </a:solidFill>
              </a:rPr>
              <a:t>Veganer/innen leben auch meist gesünder</a:t>
            </a:r>
            <a:endParaRPr lang="de-CH" dirty="0">
              <a:solidFill>
                <a:srgbClr val="6699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0034" y="1857364"/>
            <a:ext cx="8229600" cy="4525963"/>
          </a:xfrm>
        </p:spPr>
        <p:txBody>
          <a:bodyPr/>
          <a:lstStyle/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Sie rauchen weniger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Sie trinken weniger Alkohol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Sie bewegen sich mehr</a:t>
            </a:r>
            <a:endParaRPr lang="de-CH" dirty="0"/>
          </a:p>
        </p:txBody>
      </p:sp>
      <p:pic>
        <p:nvPicPr>
          <p:cNvPr id="4" name="Picture 2" descr="http://upload.wikimedia.org/wikipedia/de/thumb/3/31/Vegetarismus_Zeichen.svg/375px-Vegetarismus_Zeichen.svg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11000"/>
          </a:blip>
          <a:srcRect/>
          <a:stretch>
            <a:fillRect/>
          </a:stretch>
        </p:blipFill>
        <p:spPr bwMode="auto">
          <a:xfrm>
            <a:off x="5500694" y="3357562"/>
            <a:ext cx="2367908" cy="25889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e-CH" dirty="0" smtClean="0">
                <a:solidFill>
                  <a:srgbClr val="669900"/>
                </a:solidFill>
              </a:rPr>
              <a:t>Veganer verzichten auf</a:t>
            </a:r>
            <a:endParaRPr lang="de-CH" dirty="0">
              <a:solidFill>
                <a:srgbClr val="669900"/>
              </a:solidFill>
            </a:endParaRPr>
          </a:p>
        </p:txBody>
      </p:sp>
      <p:pic>
        <p:nvPicPr>
          <p:cNvPr id="5" name="Picture 2" descr="http://upload.wikimedia.org/wikipedia/de/thumb/3/31/Vegetarismus_Zeichen.svg/375px-Vegetarismus_Zeichen.svg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lum bright="11000"/>
          </a:blip>
          <a:srcRect/>
          <a:stretch>
            <a:fillRect/>
          </a:stretch>
        </p:blipFill>
        <p:spPr bwMode="auto">
          <a:xfrm>
            <a:off x="5786446" y="1785926"/>
            <a:ext cx="2090867" cy="2286016"/>
          </a:xfrm>
          <a:prstGeom prst="rect">
            <a:avLst/>
          </a:prstGeom>
          <a:noFill/>
        </p:spPr>
      </p:pic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Fleisch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Fisch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Meeresfrüchte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Eier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Milch und Milchprodukte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Honig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Fertigprodukte mit tierischen Zusatzstoffen oder Hilfsstoffen</a:t>
            </a:r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CH" dirty="0" smtClean="0">
                <a:solidFill>
                  <a:srgbClr val="669900"/>
                </a:solidFill>
              </a:rPr>
              <a:t>Einige Gründe für Veganismus</a:t>
            </a:r>
            <a:endParaRPr lang="de-CH" dirty="0">
              <a:solidFill>
                <a:srgbClr val="6699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72518" cy="5257800"/>
          </a:xfrm>
        </p:spPr>
        <p:txBody>
          <a:bodyPr>
            <a:noAutofit/>
          </a:bodyPr>
          <a:lstStyle/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  <a:tabLst>
                <a:tab pos="3413125" algn="l"/>
              </a:tabLst>
            </a:pPr>
            <a:r>
              <a:rPr lang="de-CH" dirty="0" smtClean="0"/>
              <a:t>Ethische-religiöse:	Lebensrecht für Tiere, Tier-</a:t>
            </a:r>
            <a:br>
              <a:rPr lang="de-CH" dirty="0" smtClean="0"/>
            </a:br>
            <a:r>
              <a:rPr lang="de-CH" dirty="0" smtClean="0"/>
              <a:t>	</a:t>
            </a:r>
            <a:r>
              <a:rPr lang="de-CH" dirty="0" err="1" smtClean="0"/>
              <a:t>haltung</a:t>
            </a:r>
            <a:r>
              <a:rPr lang="de-CH" dirty="0" smtClean="0"/>
              <a:t>, Töten als Sünde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  <a:tabLst>
                <a:tab pos="3413125" algn="l"/>
              </a:tabLst>
            </a:pPr>
            <a:r>
              <a:rPr lang="de-CH" dirty="0" smtClean="0"/>
              <a:t>Gesundheitliche:	Prävention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  <a:tabLst>
                <a:tab pos="3413125" algn="l"/>
              </a:tabLst>
            </a:pPr>
            <a:r>
              <a:rPr lang="de-CH" dirty="0" smtClean="0"/>
              <a:t>Soziale:	Erziehung, Gewohnheiten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  <a:tabLst>
                <a:tab pos="3413125" algn="l"/>
              </a:tabLst>
            </a:pPr>
            <a:r>
              <a:rPr lang="de-CH" dirty="0" smtClean="0"/>
              <a:t>Ökologische:	Energieverbrauch für </a:t>
            </a:r>
            <a:br>
              <a:rPr lang="de-CH" dirty="0" smtClean="0"/>
            </a:br>
            <a:r>
              <a:rPr lang="de-CH" dirty="0" smtClean="0"/>
              <a:t>	Fleisch/Milch/Eier-</a:t>
            </a:r>
            <a:br>
              <a:rPr lang="de-CH" dirty="0" smtClean="0"/>
            </a:br>
            <a:r>
              <a:rPr lang="de-CH" dirty="0" smtClean="0"/>
              <a:t>	Produktion, Welthunger, </a:t>
            </a:r>
            <a:br>
              <a:rPr lang="de-CH" dirty="0" smtClean="0"/>
            </a:br>
            <a:r>
              <a:rPr lang="de-CH" dirty="0" smtClean="0"/>
              <a:t>	Ressourcenschonung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  <a:tabLst>
                <a:tab pos="3413125" algn="l"/>
              </a:tabLst>
            </a:pPr>
            <a:r>
              <a:rPr lang="de-CH" dirty="0" smtClean="0"/>
              <a:t>Spirituelle:	Freisetzung geistiger Kräfte</a:t>
            </a:r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solshop.ch/bilder/pyramidegross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 l="3261" t="3817"/>
          <a:stretch>
            <a:fillRect/>
          </a:stretch>
        </p:blipFill>
        <p:spPr bwMode="auto">
          <a:xfrm>
            <a:off x="4905376" y="2571744"/>
            <a:ext cx="4238624" cy="3600449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/>
          </a:bodyPr>
          <a:lstStyle/>
          <a:p>
            <a:pPr algn="l"/>
            <a:r>
              <a:rPr lang="de-CH" dirty="0" smtClean="0">
                <a:solidFill>
                  <a:srgbClr val="669900"/>
                </a:solidFill>
              </a:rPr>
              <a:t>12 Merkpunkte für Veganer/innen</a:t>
            </a:r>
            <a:endParaRPr lang="de-CH" dirty="0">
              <a:solidFill>
                <a:srgbClr val="6699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01080" cy="42576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dirty="0" smtClean="0"/>
              <a:t>Damit alle Nährstoffe abgedeckt werden, müssen strenge Regeln beachtet werden:</a:t>
            </a:r>
          </a:p>
          <a:p>
            <a:pPr marL="365125" indent="-365125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Verwenden Sie die Schweizer </a:t>
            </a:r>
            <a:br>
              <a:rPr lang="de-CH" dirty="0" smtClean="0"/>
            </a:br>
            <a:r>
              <a:rPr lang="de-CH" dirty="0" smtClean="0"/>
              <a:t>Lebensmittelpyramide als </a:t>
            </a:r>
            <a:br>
              <a:rPr lang="de-CH" dirty="0" smtClean="0"/>
            </a:br>
            <a:r>
              <a:rPr lang="de-CH" dirty="0" smtClean="0"/>
              <a:t>Grundlage </a:t>
            </a:r>
          </a:p>
          <a:p>
            <a:pPr marL="365125" indent="-365125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Kochen Sie selber – </a:t>
            </a:r>
            <a:r>
              <a:rPr lang="de-CH" dirty="0" err="1" smtClean="0"/>
              <a:t>verzich</a:t>
            </a:r>
            <a:r>
              <a:rPr lang="de-CH" dirty="0" smtClean="0"/>
              <a:t>-</a:t>
            </a:r>
            <a:br>
              <a:rPr lang="de-CH" dirty="0" smtClean="0"/>
            </a:br>
            <a:r>
              <a:rPr lang="de-CH" dirty="0" err="1" smtClean="0"/>
              <a:t>ten</a:t>
            </a:r>
            <a:r>
              <a:rPr lang="de-CH" dirty="0" smtClean="0"/>
              <a:t> Sie möglichst auf </a:t>
            </a:r>
            <a:br>
              <a:rPr lang="de-CH" dirty="0" smtClean="0"/>
            </a:br>
            <a:r>
              <a:rPr lang="de-CH" dirty="0" smtClean="0"/>
              <a:t>Fertigprodukte</a:t>
            </a:r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8596" y="785794"/>
            <a:ext cx="8229600" cy="5786478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Essen Sie abwechslungsreich und vollwertig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Ersetzen Sie Fleisch und Fisch immer durch </a:t>
            </a:r>
            <a:br>
              <a:rPr lang="de-CH" dirty="0" smtClean="0"/>
            </a:br>
            <a:r>
              <a:rPr lang="de-CH" dirty="0" smtClean="0"/>
              <a:t>100-120 g Tofu, </a:t>
            </a:r>
            <a:r>
              <a:rPr lang="de-CH" dirty="0" err="1" smtClean="0"/>
              <a:t>Tempeh</a:t>
            </a:r>
            <a:r>
              <a:rPr lang="de-CH" dirty="0" smtClean="0"/>
              <a:t>, </a:t>
            </a:r>
            <a:r>
              <a:rPr lang="de-CH" dirty="0" err="1" smtClean="0"/>
              <a:t>Seitan</a:t>
            </a:r>
            <a:r>
              <a:rPr lang="de-CH" dirty="0" smtClean="0"/>
              <a:t> oder </a:t>
            </a:r>
            <a:r>
              <a:rPr lang="de-CH" dirty="0" err="1" smtClean="0"/>
              <a:t>Quorn</a:t>
            </a:r>
            <a:endParaRPr lang="de-CH" dirty="0" smtClean="0"/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Essen Sie regelmässig Hülsenfrüchte</a:t>
            </a:r>
            <a:br>
              <a:rPr lang="de-CH" dirty="0" smtClean="0"/>
            </a:br>
            <a:r>
              <a:rPr lang="de-CH" dirty="0" smtClean="0"/>
              <a:t>(Linsen, Bohnen, Erbsen)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Ersetzen Sie Milchprodukte täglich </a:t>
            </a:r>
            <a:br>
              <a:rPr lang="de-CH" dirty="0" smtClean="0"/>
            </a:br>
            <a:r>
              <a:rPr lang="de-CH" dirty="0" smtClean="0"/>
              <a:t>durch 3 Portionen angereicherten Reis- oder Sojadrink bzw. Sojajoghurt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Kombinieren Sie pflanzliche Eisen-, Calcium- und Zinklieferanten mit Vitamin-C-reichen Lebensmitteln (Obst, Fruchtsaft, Salat)</a:t>
            </a:r>
          </a:p>
          <a:p>
            <a:endParaRPr lang="de-CH" dirty="0" smtClean="0"/>
          </a:p>
          <a:p>
            <a:endParaRPr lang="de-CH" dirty="0"/>
          </a:p>
        </p:txBody>
      </p:sp>
      <p:pic>
        <p:nvPicPr>
          <p:cNvPr id="4" name="Picture 2" descr="http://upload.wikimedia.org/wikipedia/de/thumb/3/31/Vegetarismus_Zeichen.svg/375px-Vegetarismus_Zeichen.svg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11000"/>
          </a:blip>
          <a:srcRect/>
          <a:stretch>
            <a:fillRect/>
          </a:stretch>
        </p:blipFill>
        <p:spPr bwMode="auto">
          <a:xfrm>
            <a:off x="6858016" y="2397434"/>
            <a:ext cx="1285884" cy="14059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8596" y="785794"/>
            <a:ext cx="8229600" cy="5786478"/>
          </a:xfrm>
        </p:spPr>
        <p:txBody>
          <a:bodyPr>
            <a:normAutofit/>
          </a:bodyPr>
          <a:lstStyle/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Kombinieren Sie Nahrungsmittel, damit eine hohe </a:t>
            </a:r>
            <a:r>
              <a:rPr lang="de-CH" smtClean="0"/>
              <a:t>Eiweissqualität entsteht, </a:t>
            </a:r>
            <a:r>
              <a:rPr lang="de-CH" dirty="0" smtClean="0"/>
              <a:t>wie </a:t>
            </a:r>
            <a:br>
              <a:rPr lang="de-CH" dirty="0" smtClean="0"/>
            </a:br>
            <a:r>
              <a:rPr lang="de-CH" dirty="0" smtClean="0"/>
              <a:t>Hülsenfrüchte + Vollgetreide oder </a:t>
            </a:r>
            <a:br>
              <a:rPr lang="de-CH" dirty="0" smtClean="0"/>
            </a:br>
            <a:r>
              <a:rPr lang="de-CH" dirty="0" smtClean="0"/>
              <a:t>Vollgetreide + Samen/Kerne + Nüsse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Konsumieren Sie vermehrt </a:t>
            </a:r>
            <a:r>
              <a:rPr lang="de-CH" dirty="0" err="1" smtClean="0"/>
              <a:t>calciumreiches</a:t>
            </a:r>
            <a:r>
              <a:rPr lang="de-CH" dirty="0" smtClean="0"/>
              <a:t> Gemüse (Broccoli, Mangold, Spinat, Grünkohl) und Mineralwasser (</a:t>
            </a:r>
            <a:r>
              <a:rPr lang="de-CH" dirty="0" err="1" smtClean="0"/>
              <a:t>Valser</a:t>
            </a:r>
            <a:r>
              <a:rPr lang="de-CH" dirty="0" smtClean="0"/>
              <a:t>, </a:t>
            </a:r>
            <a:r>
              <a:rPr lang="de-CH" dirty="0" err="1" smtClean="0"/>
              <a:t>Aproz</a:t>
            </a:r>
            <a:r>
              <a:rPr lang="de-CH" dirty="0" smtClean="0"/>
              <a:t>, </a:t>
            </a:r>
            <a:r>
              <a:rPr lang="de-CH" dirty="0" err="1" smtClean="0"/>
              <a:t>Adelbodner</a:t>
            </a:r>
            <a:r>
              <a:rPr lang="de-CH" dirty="0" smtClean="0"/>
              <a:t>, </a:t>
            </a:r>
            <a:r>
              <a:rPr lang="de-CH" dirty="0" err="1" smtClean="0"/>
              <a:t>Eptinger</a:t>
            </a:r>
            <a:r>
              <a:rPr lang="de-CH" dirty="0" smtClean="0"/>
              <a:t>)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Verwenden Sie für die kalte Küche kaltgepresstes Rapsöl, Baumnussöl und Leinöl</a:t>
            </a:r>
          </a:p>
          <a:p>
            <a:pPr>
              <a:buClr>
                <a:schemeClr val="accent3">
                  <a:lumMod val="50000"/>
                </a:schemeClr>
              </a:buClr>
              <a:buNone/>
            </a:pPr>
            <a:endParaRPr lang="de-CH" dirty="0" smtClean="0"/>
          </a:p>
          <a:p>
            <a:endParaRPr lang="de-CH" dirty="0" smtClean="0"/>
          </a:p>
          <a:p>
            <a:endParaRPr lang="de-CH" dirty="0"/>
          </a:p>
        </p:txBody>
      </p:sp>
      <p:pic>
        <p:nvPicPr>
          <p:cNvPr id="4" name="Picture 2" descr="http://upload.wikimedia.org/wikipedia/de/thumb/3/31/Vegetarismus_Zeichen.svg/375px-Vegetarismus_Zeichen.svg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11000"/>
          </a:blip>
          <a:srcRect/>
          <a:stretch>
            <a:fillRect/>
          </a:stretch>
        </p:blipFill>
        <p:spPr bwMode="auto">
          <a:xfrm>
            <a:off x="6992180" y="1357298"/>
            <a:ext cx="1437471" cy="1571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8596" y="785794"/>
            <a:ext cx="8229600" cy="5786478"/>
          </a:xfrm>
        </p:spPr>
        <p:txBody>
          <a:bodyPr>
            <a:normAutofit/>
          </a:bodyPr>
          <a:lstStyle/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Planen Sie täglich angereicherte Lebensmittel ein: Mit Omega-3-Fettsäuren, Vitamin B</a:t>
            </a:r>
            <a:r>
              <a:rPr lang="de-CH" baseline="-25000" dirty="0" smtClean="0"/>
              <a:t>12, </a:t>
            </a:r>
            <a:br>
              <a:rPr lang="de-CH" baseline="-25000" dirty="0" smtClean="0"/>
            </a:br>
            <a:r>
              <a:rPr lang="de-CH" dirty="0" smtClean="0"/>
              <a:t>Vitamin D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Ergänzen Sie während der Schwangerschaft und Stillzeit mit Supplementen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endParaRPr lang="de-CH" dirty="0" smtClean="0"/>
          </a:p>
          <a:p>
            <a:pPr>
              <a:buClr>
                <a:schemeClr val="accent3">
                  <a:lumMod val="50000"/>
                </a:schemeClr>
              </a:buClr>
              <a:buNone/>
            </a:pPr>
            <a:r>
              <a:rPr lang="de-CH" dirty="0" smtClean="0">
                <a:sym typeface="Wingdings"/>
              </a:rPr>
              <a:t>Eine g</a:t>
            </a:r>
            <a:r>
              <a:rPr lang="de-CH" dirty="0" smtClean="0"/>
              <a:t>esunde, </a:t>
            </a:r>
            <a:r>
              <a:rPr lang="de-CH" dirty="0" err="1" smtClean="0"/>
              <a:t>vegane</a:t>
            </a:r>
            <a:r>
              <a:rPr lang="de-CH" dirty="0" smtClean="0"/>
              <a:t> Ernährung erfordert</a:t>
            </a:r>
            <a:br>
              <a:rPr lang="de-CH" dirty="0" smtClean="0"/>
            </a:br>
            <a:r>
              <a:rPr lang="de-CH" dirty="0" smtClean="0"/>
              <a:t>ein grosses Ernährungswissen! Lassen Sie sich beraten und besuchen Sie einen Kochkurs!</a:t>
            </a:r>
          </a:p>
          <a:p>
            <a:endParaRPr lang="de-CH" dirty="0" smtClean="0"/>
          </a:p>
          <a:p>
            <a:endParaRPr lang="de-CH" dirty="0"/>
          </a:p>
        </p:txBody>
      </p:sp>
      <p:pic>
        <p:nvPicPr>
          <p:cNvPr id="4" name="Picture 2" descr="http://upload.wikimedia.org/wikipedia/de/thumb/3/31/Vegetarismus_Zeichen.svg/375px-Vegetarismus_Zeichen.svg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lum bright="11000"/>
          </a:blip>
          <a:srcRect/>
          <a:stretch>
            <a:fillRect/>
          </a:stretch>
        </p:blipFill>
        <p:spPr bwMode="auto">
          <a:xfrm>
            <a:off x="7572396" y="3000372"/>
            <a:ext cx="1045433" cy="1143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CH" dirty="0" smtClean="0"/>
              <a:t>Aktuelle Bücher, Rezepte …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Meine </a:t>
            </a:r>
            <a:r>
              <a:rPr lang="de-CH" dirty="0" err="1" smtClean="0"/>
              <a:t>vegane</a:t>
            </a:r>
            <a:r>
              <a:rPr lang="de-CH" dirty="0" smtClean="0"/>
              <a:t> Küche, </a:t>
            </a:r>
            <a:r>
              <a:rPr lang="de-CH" dirty="0" err="1" smtClean="0"/>
              <a:t>Surdham</a:t>
            </a:r>
            <a:r>
              <a:rPr lang="de-CH" dirty="0" smtClean="0"/>
              <a:t> </a:t>
            </a:r>
            <a:r>
              <a:rPr lang="de-CH" dirty="0" err="1" smtClean="0"/>
              <a:t>Göb</a:t>
            </a:r>
            <a:r>
              <a:rPr lang="de-CH" dirty="0" smtClean="0"/>
              <a:t>, AT-Verlag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La </a:t>
            </a:r>
            <a:r>
              <a:rPr lang="de-CH" dirty="0" err="1" smtClean="0"/>
              <a:t>Veganista</a:t>
            </a:r>
            <a:r>
              <a:rPr lang="de-CH" dirty="0" smtClean="0"/>
              <a:t>, Nicole Just, GU-Verlag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err="1" smtClean="0"/>
              <a:t>Vegan</a:t>
            </a:r>
            <a:r>
              <a:rPr lang="de-CH" dirty="0" smtClean="0"/>
              <a:t> kochen mit Soja, Anne </a:t>
            </a:r>
            <a:r>
              <a:rPr lang="de-CH" dirty="0" err="1" smtClean="0"/>
              <a:t>Bühring</a:t>
            </a:r>
            <a:endParaRPr lang="de-CH" dirty="0" smtClean="0"/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err="1" smtClean="0"/>
              <a:t>Vegan</a:t>
            </a:r>
            <a:r>
              <a:rPr lang="de-CH" dirty="0" smtClean="0"/>
              <a:t> kochen, J. M. Newman und C. Stehen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err="1" smtClean="0"/>
              <a:t>Vegan</a:t>
            </a:r>
            <a:r>
              <a:rPr lang="de-CH" dirty="0" smtClean="0"/>
              <a:t> &amp; vollwertig geniessen, B. Bornschein und A. </a:t>
            </a:r>
            <a:r>
              <a:rPr lang="de-CH" dirty="0" err="1" smtClean="0"/>
              <a:t>Heimroth</a:t>
            </a:r>
            <a:endParaRPr lang="de-CH" dirty="0" smtClean="0"/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Ab jetzt </a:t>
            </a:r>
            <a:r>
              <a:rPr lang="de-CH" dirty="0" err="1" smtClean="0"/>
              <a:t>vegan</a:t>
            </a:r>
            <a:r>
              <a:rPr lang="de-CH" dirty="0" smtClean="0"/>
              <a:t>, E. W. Henrich und G. </a:t>
            </a:r>
            <a:r>
              <a:rPr lang="de-CH" dirty="0" err="1" smtClean="0"/>
              <a:t>Lendle</a:t>
            </a:r>
            <a:endParaRPr lang="de-CH" dirty="0" smtClean="0"/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smtClean="0"/>
              <a:t>Vegan</a:t>
            </a:r>
            <a:r>
              <a:rPr lang="de-CH" dirty="0" smtClean="0"/>
              <a:t> </a:t>
            </a:r>
            <a:r>
              <a:rPr lang="de-CH" dirty="0" smtClean="0"/>
              <a:t>geniessen, CD, UGB-Medien-Shop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CH" dirty="0" smtClean="0">
                <a:solidFill>
                  <a:srgbClr val="669900"/>
                </a:solidFill>
              </a:rPr>
              <a:t>Europäisches </a:t>
            </a:r>
            <a:r>
              <a:rPr lang="de-CH" dirty="0" err="1" smtClean="0">
                <a:solidFill>
                  <a:srgbClr val="669900"/>
                </a:solidFill>
              </a:rPr>
              <a:t>Vegi</a:t>
            </a:r>
            <a:r>
              <a:rPr lang="de-CH" dirty="0" smtClean="0">
                <a:solidFill>
                  <a:srgbClr val="669900"/>
                </a:solidFill>
              </a:rPr>
              <a:t>-Label</a:t>
            </a:r>
            <a:endParaRPr lang="de-CH" dirty="0">
              <a:solidFill>
                <a:srgbClr val="6699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543312"/>
          </a:xfrm>
        </p:spPr>
        <p:txBody>
          <a:bodyPr/>
          <a:lstStyle/>
          <a:p>
            <a:pPr marL="0" indent="0">
              <a:buNone/>
            </a:pPr>
            <a:r>
              <a:rPr lang="de-CH" dirty="0" smtClean="0"/>
              <a:t>Ist eine Hilfe für den Einkauf. Es wird je nach zusätzlichem Text für alle </a:t>
            </a:r>
            <a:r>
              <a:rPr lang="de-CH" dirty="0" err="1" smtClean="0"/>
              <a:t>Vegi</a:t>
            </a:r>
            <a:r>
              <a:rPr lang="de-CH" dirty="0" smtClean="0"/>
              <a:t>-Typen verwendet: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err="1" smtClean="0"/>
              <a:t>Ovo</a:t>
            </a:r>
            <a:r>
              <a:rPr lang="de-CH" dirty="0" smtClean="0"/>
              <a:t>-</a:t>
            </a:r>
            <a:r>
              <a:rPr lang="de-CH" dirty="0" err="1" smtClean="0"/>
              <a:t>lacto</a:t>
            </a:r>
            <a:r>
              <a:rPr lang="de-CH" dirty="0" smtClean="0"/>
              <a:t>-vegetarisch/vegetabil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err="1" smtClean="0"/>
              <a:t>Ovo</a:t>
            </a:r>
            <a:r>
              <a:rPr lang="de-CH" dirty="0" smtClean="0"/>
              <a:t>-vegetarisch/vegetabil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err="1" smtClean="0"/>
              <a:t>Lacto</a:t>
            </a:r>
            <a:r>
              <a:rPr lang="de-CH" dirty="0" smtClean="0"/>
              <a:t>-</a:t>
            </a:r>
            <a:r>
              <a:rPr lang="de-CH" dirty="0" err="1" smtClean="0"/>
              <a:t>ovo</a:t>
            </a:r>
            <a:r>
              <a:rPr lang="de-CH" dirty="0" smtClean="0"/>
              <a:t>-vegetarisch/vegetabil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err="1" smtClean="0"/>
              <a:t>Vegan</a:t>
            </a:r>
            <a:r>
              <a:rPr lang="de-CH" dirty="0" smtClean="0"/>
              <a:t>/vegetabil</a:t>
            </a:r>
          </a:p>
          <a:p>
            <a:endParaRPr lang="de-CH" dirty="0"/>
          </a:p>
        </p:txBody>
      </p:sp>
      <p:pic>
        <p:nvPicPr>
          <p:cNvPr id="21506" name="Picture 2" descr="http://media.das-ist-drin.de/static/glossary/seals/39_lrg.gif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 l="6818" t="13787" r="4545" b="11764"/>
          <a:stretch>
            <a:fillRect/>
          </a:stretch>
        </p:blipFill>
        <p:spPr bwMode="auto">
          <a:xfrm>
            <a:off x="6643702" y="2928934"/>
            <a:ext cx="1857388" cy="1928826"/>
          </a:xfrm>
          <a:prstGeom prst="rect">
            <a:avLst/>
          </a:prstGeom>
          <a:noFill/>
        </p:spPr>
      </p:pic>
      <p:pic>
        <p:nvPicPr>
          <p:cNvPr id="5122" name="Picture 2" descr="http://www.v-label.info/files/label_vegetarisch_2color_VEGAN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86182" y="4500570"/>
            <a:ext cx="1500198" cy="19652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8596" y="714356"/>
            <a:ext cx="8229600" cy="614364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de-CH" dirty="0" smtClean="0"/>
              <a:t>Nicht erlaubt sind nebst Tierfleisch und Fisch: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Tierische Fette (Ausnahme Butterfett)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Eier von Käfighühnern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Käse und Molke hergestellt aus Kälberlab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Margarine mit Fischöl oder Vitaminen aus tierischen Stoffen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Mit Gelatine, Hühnereiweiss, Chitin oder Hausenblase geklärte Fruchtsäfte, Essig </a:t>
            </a:r>
            <a:br>
              <a:rPr lang="de-CH" dirty="0" smtClean="0"/>
            </a:br>
            <a:r>
              <a:rPr lang="de-CH" dirty="0" smtClean="0"/>
              <a:t>oder alkoholische Getränke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Zutaten und Zusatzstoffe aus </a:t>
            </a:r>
            <a:br>
              <a:rPr lang="de-CH" dirty="0" smtClean="0"/>
            </a:br>
            <a:r>
              <a:rPr lang="de-CH" dirty="0" smtClean="0"/>
              <a:t>tierischen Bestandteilen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Honig</a:t>
            </a:r>
            <a:endParaRPr lang="de-CH" dirty="0"/>
          </a:p>
        </p:txBody>
      </p:sp>
      <p:pic>
        <p:nvPicPr>
          <p:cNvPr id="4098" name="Picture 2" descr="http://www.v-label.info/files/label_vegetarisch_2color_VEGAN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5206" y="4714884"/>
            <a:ext cx="1285884" cy="16845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8596" y="642918"/>
            <a:ext cx="8229600" cy="5857916"/>
          </a:xfrm>
        </p:spPr>
        <p:txBody>
          <a:bodyPr>
            <a:normAutofit fontScale="85000" lnSpcReduction="20000"/>
          </a:bodyPr>
          <a:lstStyle/>
          <a:p>
            <a:pPr marL="365125" indent="-365125">
              <a:buClr>
                <a:schemeClr val="accent3">
                  <a:lumMod val="50000"/>
                </a:schemeClr>
              </a:buClr>
              <a:buFont typeface="Wingdings"/>
              <a:buChar char="ð"/>
            </a:pPr>
            <a:r>
              <a:rPr lang="de-CH" sz="3800" dirty="0" smtClean="0"/>
              <a:t>Auch Produkte ohne Label können für Veganer/innen geeignet sein, doch trotz Zutatenliste ist es nicht immer einfach, das Produkt zu beurteilen, da Hilfsstoffe nicht deklariert werden müssen</a:t>
            </a:r>
          </a:p>
          <a:p>
            <a:pPr marL="365125" indent="-365125">
              <a:buClr>
                <a:schemeClr val="accent3">
                  <a:lumMod val="50000"/>
                </a:schemeClr>
              </a:buClr>
              <a:buFont typeface="Wingdings"/>
              <a:buChar char="ð"/>
            </a:pPr>
            <a:r>
              <a:rPr lang="de-CH" sz="3800" dirty="0" err="1" smtClean="0"/>
              <a:t>Vegane</a:t>
            </a:r>
            <a:r>
              <a:rPr lang="de-CH" sz="3800" smtClean="0"/>
              <a:t> Label-Produkte </a:t>
            </a:r>
            <a:r>
              <a:rPr lang="de-CH" sz="3800" dirty="0" smtClean="0"/>
              <a:t>müssen nicht zwingend auch gesund sein, da sie aus vielen Zusatzstoffen bestehen können</a:t>
            </a:r>
          </a:p>
          <a:p>
            <a:pPr marL="0" indent="0">
              <a:buClr>
                <a:schemeClr val="accent3">
                  <a:lumMod val="50000"/>
                </a:schemeClr>
              </a:buClr>
              <a:buFont typeface="Wingdings"/>
              <a:buChar char="ð"/>
            </a:pPr>
            <a:endParaRPr lang="de-CH" sz="3500" dirty="0" smtClean="0"/>
          </a:p>
          <a:p>
            <a:pPr marL="0" indent="0">
              <a:buClr>
                <a:schemeClr val="accent3">
                  <a:lumMod val="50000"/>
                </a:schemeClr>
              </a:buClr>
              <a:buNone/>
            </a:pPr>
            <a:r>
              <a:rPr lang="de-CH" sz="2600" dirty="0" smtClean="0"/>
              <a:t>Informationen finden Sie auf:</a:t>
            </a:r>
          </a:p>
          <a:p>
            <a:pPr marL="365125" indent="-365125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sz="2600" dirty="0" smtClean="0"/>
              <a:t>www.coop.ch</a:t>
            </a:r>
          </a:p>
          <a:p>
            <a:pPr marL="365125" indent="-365125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sz="2600" dirty="0" smtClean="0"/>
              <a:t>www.migros.ch</a:t>
            </a:r>
          </a:p>
          <a:p>
            <a:pPr marL="365125" indent="-365125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sz="2600" dirty="0" smtClean="0"/>
              <a:t>www.v-label.info</a:t>
            </a:r>
          </a:p>
          <a:p>
            <a:pPr marL="365125" indent="-365125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sz="2600" dirty="0" smtClean="0"/>
              <a:t>www.vegan.ch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endParaRPr lang="de-CH" dirty="0" smtClean="0"/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endParaRPr lang="de-CH" dirty="0"/>
          </a:p>
        </p:txBody>
      </p:sp>
      <p:pic>
        <p:nvPicPr>
          <p:cNvPr id="3074" name="Picture 2" descr="http://www.v-label.info/files/label_vegetarisch_2color_VEGAN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4143380"/>
            <a:ext cx="1690499" cy="22145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313</Words>
  <PresentationFormat>Bildschirmpräsentation (4:3)</PresentationFormat>
  <Paragraphs>75</Paragraphs>
  <Slides>13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4" baseType="lpstr">
      <vt:lpstr>Larissa-Design</vt:lpstr>
      <vt:lpstr>Veganismus</vt:lpstr>
      <vt:lpstr>Veganer/innen sind gesünder</vt:lpstr>
      <vt:lpstr>Veganer/innen leben auch meist gesünder</vt:lpstr>
      <vt:lpstr>Veganer verzichten auf</vt:lpstr>
      <vt:lpstr>Einige Gründe für Veganismus</vt:lpstr>
      <vt:lpstr>12 Merkpunkte für Veganer/innen</vt:lpstr>
      <vt:lpstr>Folie 7</vt:lpstr>
      <vt:lpstr>Folie 8</vt:lpstr>
      <vt:lpstr>Folie 9</vt:lpstr>
      <vt:lpstr>Aktuelle Bücher, Rezepte …</vt:lpstr>
      <vt:lpstr>Europäisches Vegi-Label</vt:lpstr>
      <vt:lpstr>Folie 12</vt:lpstr>
      <vt:lpstr>Folie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Vegetarismus</dc:title>
  <dc:creator>Andrée</dc:creator>
  <cp:lastModifiedBy>Andrée</cp:lastModifiedBy>
  <cp:revision>41</cp:revision>
  <dcterms:created xsi:type="dcterms:W3CDTF">2013-08-23T07:37:23Z</dcterms:created>
  <dcterms:modified xsi:type="dcterms:W3CDTF">2013-09-12T11:38:30Z</dcterms:modified>
</cp:coreProperties>
</file>