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B6596-170D-457D-A6AD-5EACAAEAA384}" type="datetimeFigureOut">
              <a:rPr lang="de-DE" smtClean="0"/>
              <a:pPr/>
              <a:t>29.08.2013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E84ED-4F82-43EE-90B6-0FDE1AD19B3D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84ED-4F82-43EE-90B6-0FDE1AD19B3D}" type="slidenum">
              <a:rPr lang="de-CH" smtClean="0"/>
              <a:pPr/>
              <a:t>4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h/url?sa=i&amp;rct=j&amp;q=lebensmittelpyramide+schweiz&amp;source=images&amp;cd=&amp;cad=rja&amp;docid=WigONIy-18sOaM&amp;tbnid=E5H8nXVnt6EsyM:&amp;ved=0CAUQjRw&amp;url=http://www.solshop.ch/informationen.html&amp;ei=WxgXUs23NYiUtQaqk4GoCg&amp;bvm=bv.51156542,d.ZGU&amp;psig=AFQjCNG6Huhg3R77jvyVO8qDWiD0uPAaTg&amp;ust=137733160467475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gif"/><Relationship Id="rId7" Type="http://schemas.openxmlformats.org/officeDocument/2006/relationships/image" Target="../media/image6.jpeg"/><Relationship Id="rId2" Type="http://schemas.openxmlformats.org/officeDocument/2006/relationships/hyperlink" Target="http://www.google.ch/url?sa=i&amp;rct=j&amp;q=europ%C3%A4isches%20Label%20Vegetarismus&amp;source=images&amp;cd=&amp;cad=rja&amp;docid=q1GRNhfNtcSZbM&amp;tbnid=N5JzpeF5g5sn1M:&amp;ved=0CAUQjRw&amp;url=http://das-ist-drin.de/glossar/siegel/Das-Europaeische-Vegetarismus-Label--39/&amp;ei=CxsXUtbIOYbXtAbfk4HQBA&amp;bvm=bv.51156542,d.ZGU&amp;psig=AFQjCNHlGzYpOVUK-8RW2v0lS-yQ5BqM6Q&amp;ust=137733233275960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h/url?sa=i&amp;rct=j&amp;q=lacto%20vegetarisch%20Label&amp;source=images&amp;cd=&amp;cad=rja&amp;docid=oydDou_N4EruAM&amp;tbnid=-TAKqJHItUjWGM:&amp;ved=0CAUQjRw&amp;url=http://www.v-label.info/de/home/downloads.html&amp;ei=TGAXUoW2BsyUswbIxoHwCA&amp;bvm=bv.51156542,d.ZGU&amp;psig=AFQjCNFdBrpJZ3sdfkJwQWQtFtO_YUZYAQ&amp;ust=1377350082168009" TargetMode="External"/><Relationship Id="rId5" Type="http://schemas.openxmlformats.org/officeDocument/2006/relationships/image" Target="../media/image5.jpeg"/><Relationship Id="rId10" Type="http://schemas.openxmlformats.org/officeDocument/2006/relationships/image" Target="../media/image8.jpeg"/><Relationship Id="rId4" Type="http://schemas.openxmlformats.org/officeDocument/2006/relationships/hyperlink" Target="http://www.google.ch/url?sa=i&amp;rct=j&amp;q=ovo%20lacto%20Label&amp;source=images&amp;cd=&amp;cad=rja&amp;docid=oydDou_N4EruAM&amp;tbnid=h4YCjS9kc_bYmM:&amp;ved=0CAUQjRw&amp;url=http://www.v-label.info/de/home/downloads.html&amp;ei=2V8XUu33GsnRtAawx4HgDQ&amp;bvm=bv.51156542,d.ZGU&amp;psig=AFQjCNGh3HUtsAI7Jz7YCo3wKfbV1XMISQ&amp;ust=1377349974803523" TargetMode="External"/><Relationship Id="rId9" Type="http://schemas.openxmlformats.org/officeDocument/2006/relationships/hyperlink" Target="http://www.google.ch/url?sa=i&amp;rct=j&amp;q=veganismus+Label&amp;source=images&amp;cd=&amp;cad=rja&amp;docid=oydDou_N4EruAM&amp;tbnid=Bn2MwB8cydZddM:&amp;ved=0CAUQjRw&amp;url=http://www.v-label.info/de/home/downloads.html&amp;ei=ul4XUuKaBcSatAaZtYCABA&amp;bvm=bv.51156542,d.ZGU&amp;psig=AFQjCNE6_-dOHI6Cz9W5-2h-I3eq_XAaIw&amp;ust=137734964185563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h/url?sa=i&amp;rct=j&amp;q=europ%C3%A4isches%20Label%20Vegetarismus&amp;source=images&amp;cd=&amp;cad=rja&amp;docid=q1GRNhfNtcSZbM&amp;tbnid=N5JzpeF5g5sn1M:&amp;ved=0CAUQjRw&amp;url=http://das-ist-drin.de/glossar/siegel/Das-Europaeische-Vegetarismus-Label--39/&amp;ei=CxsXUtbIOYbXtAbfk4HQBA&amp;bvm=bv.51156542,d.ZGU&amp;psig=AFQjCNHlGzYpOVUK-8RW2v0lS-yQ5BqM6Q&amp;ust=137733233275960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h/url?sa=i&amp;rct=j&amp;q=europ%C3%A4isches%20Label%20Vegetarismus&amp;source=images&amp;cd=&amp;cad=rja&amp;docid=q1GRNhfNtcSZbM&amp;tbnid=N5JzpeF5g5sn1M:&amp;ved=0CAUQjRw&amp;url=http://das-ist-drin.de/glossar/siegel/Das-Europaeische-Vegetarismus-Label--39/&amp;ei=CxsXUtbIOYbXtAbfk4HQBA&amp;bvm=bv.51156542,d.ZGU&amp;psig=AFQjCNHlGzYpOVUK-8RW2v0lS-yQ5BqM6Q&amp;ust=137733233275960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4143372" y="2857496"/>
            <a:ext cx="2744264" cy="3000396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772400" cy="1470025"/>
          </a:xfrm>
        </p:spPr>
        <p:txBody>
          <a:bodyPr>
            <a:normAutofit/>
          </a:bodyPr>
          <a:lstStyle/>
          <a:p>
            <a:r>
              <a:rPr lang="de-CH" sz="8800" b="1" dirty="0" smtClean="0">
                <a:solidFill>
                  <a:srgbClr val="669900"/>
                </a:solidFill>
              </a:rPr>
              <a:t>Vegetarismus</a:t>
            </a:r>
            <a:endParaRPr lang="de-CH" sz="8800" b="1" dirty="0">
              <a:solidFill>
                <a:srgbClr val="66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Vegetarier/innen sind gesünder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CH" dirty="0" smtClean="0"/>
              <a:t>Sie haben weniger: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Bluthochdruck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Hohe Blutfettwerte (z.B. Cholesterin)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Herz-Kreislauferkrankungen (z.B. Herzinfarkt)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Übergewicht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Diabetes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Krebs</a:t>
            </a:r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5500694" y="4071942"/>
            <a:ext cx="1714512" cy="187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Vegetarier/innen leben meist auch gesünder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525963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Sie rauchen weniger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Sie trinken weniger Alkohol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Sie bewegen sich mehr</a:t>
            </a:r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5500694" y="3357562"/>
            <a:ext cx="2367908" cy="2588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Verschiedene </a:t>
            </a:r>
            <a:r>
              <a:rPr lang="de-CH" dirty="0" err="1" smtClean="0">
                <a:solidFill>
                  <a:srgbClr val="669900"/>
                </a:solidFill>
              </a:rPr>
              <a:t>Vegi</a:t>
            </a:r>
            <a:r>
              <a:rPr lang="de-CH" dirty="0" smtClean="0">
                <a:solidFill>
                  <a:srgbClr val="669900"/>
                </a:solidFill>
              </a:rPr>
              <a:t>-Typen </a:t>
            </a:r>
            <a:endParaRPr lang="de-CH" dirty="0">
              <a:solidFill>
                <a:srgbClr val="669900"/>
              </a:solidFill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571472" y="1714488"/>
          <a:ext cx="7929618" cy="3613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809"/>
                <a:gridCol w="3964809"/>
              </a:tblGrid>
              <a:tr h="357190">
                <a:tc>
                  <a:txBody>
                    <a:bodyPr/>
                    <a:lstStyle/>
                    <a:p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800" b="1" dirty="0" smtClean="0">
                          <a:solidFill>
                            <a:schemeClr val="tx1"/>
                          </a:solidFill>
                        </a:rPr>
                        <a:t>Verzichten auf:</a:t>
                      </a:r>
                    </a:p>
                    <a:p>
                      <a:endParaRPr lang="de-CH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6583"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</a:pPr>
                      <a:r>
                        <a:rPr lang="de-CH" sz="2800" dirty="0" err="1" smtClean="0">
                          <a:solidFill>
                            <a:schemeClr val="tx1"/>
                          </a:solidFill>
                        </a:rPr>
                        <a:t>Ovo</a:t>
                      </a: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de-CH" sz="2800" dirty="0" err="1" smtClean="0">
                          <a:solidFill>
                            <a:schemeClr val="tx1"/>
                          </a:solidFill>
                        </a:rPr>
                        <a:t>Lacto</a:t>
                      </a: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-Vegetarismus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</a:pP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Fleisch, Fisch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de-CH" sz="2800" dirty="0" err="1" smtClean="0">
                          <a:solidFill>
                            <a:schemeClr val="tx1"/>
                          </a:solidFill>
                        </a:rPr>
                        <a:t>Ovo</a:t>
                      </a: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-Vegetarismus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Fleisch, Fisch, Milch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de-CH" sz="2800" dirty="0" err="1" smtClean="0">
                          <a:solidFill>
                            <a:schemeClr val="tx1"/>
                          </a:solidFill>
                        </a:rPr>
                        <a:t>Lacto</a:t>
                      </a: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-Vegetarismus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Fleisch, Fisch, Eier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0132">
                <a:tc>
                  <a:txBody>
                    <a:bodyPr/>
                    <a:lstStyle/>
                    <a:p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Veganismus 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Fleisch, Fisch, Milch,</a:t>
                      </a:r>
                      <a:r>
                        <a:rPr lang="de-CH" sz="2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CH" sz="2800" dirty="0" smtClean="0">
                          <a:solidFill>
                            <a:schemeClr val="tx1"/>
                          </a:solidFill>
                        </a:rPr>
                        <a:t>Eier, Honig</a:t>
                      </a:r>
                      <a:endParaRPr lang="de-CH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http://upload.wikimedia.org/wikipedia/de/thumb/3/31/Vegetarismus_Zeichen.svg/375px-Vegetarismus_Zeichen.svg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11000"/>
          </a:blip>
          <a:srcRect/>
          <a:stretch>
            <a:fillRect/>
          </a:stretch>
        </p:blipFill>
        <p:spPr bwMode="auto">
          <a:xfrm>
            <a:off x="3071802" y="4643446"/>
            <a:ext cx="1214446" cy="1327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Einige Gründe für Vegetarismus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85000" lnSpcReduction="10000"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sz="3800" dirty="0" smtClean="0"/>
              <a:t>Ethische-religiöse:	Lebensrecht für Tiere, Tier-</a:t>
            </a:r>
            <a:br>
              <a:rPr lang="de-CH" sz="3800" dirty="0" smtClean="0"/>
            </a:br>
            <a:r>
              <a:rPr lang="de-CH" sz="3800" dirty="0" smtClean="0"/>
              <a:t>	</a:t>
            </a:r>
            <a:r>
              <a:rPr lang="de-CH" sz="3800" dirty="0" err="1" smtClean="0"/>
              <a:t>haltung</a:t>
            </a:r>
            <a:r>
              <a:rPr lang="de-CH" sz="3800" dirty="0" smtClean="0"/>
              <a:t>, Töten als Sünde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sz="3800" dirty="0" smtClean="0"/>
              <a:t>Gesundheitliche:	Prävention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sz="3800" dirty="0" smtClean="0"/>
              <a:t>Soziale:	Erziehung, Gewohnheiten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sz="3800" dirty="0" smtClean="0"/>
              <a:t>Ökologische:	Energieverbrauch für </a:t>
            </a:r>
            <a:br>
              <a:rPr lang="de-CH" sz="3800" dirty="0" smtClean="0"/>
            </a:br>
            <a:r>
              <a:rPr lang="de-CH" sz="3800" dirty="0" smtClean="0"/>
              <a:t>	Fleischproduktion, Welt-</a:t>
            </a:r>
            <a:br>
              <a:rPr lang="de-CH" sz="3800" dirty="0" smtClean="0"/>
            </a:br>
            <a:r>
              <a:rPr lang="de-CH" sz="3800" dirty="0" smtClean="0"/>
              <a:t>	hunger, Ressourcen-</a:t>
            </a:r>
            <a:br>
              <a:rPr lang="de-CH" sz="3800" dirty="0" smtClean="0"/>
            </a:br>
            <a:r>
              <a:rPr lang="de-CH" sz="3800" dirty="0" smtClean="0"/>
              <a:t>	</a:t>
            </a:r>
            <a:r>
              <a:rPr lang="de-CH" sz="3800" dirty="0" err="1" smtClean="0"/>
              <a:t>schonung</a:t>
            </a:r>
            <a:endParaRPr lang="de-CH" sz="3800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sz="3800" dirty="0" smtClean="0"/>
              <a:t>Spirituelle:	Freisetzung geistiger Kräfte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olshop.ch/bilder/pyramidegros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3261"/>
          <a:stretch>
            <a:fillRect/>
          </a:stretch>
        </p:blipFill>
        <p:spPr bwMode="auto">
          <a:xfrm>
            <a:off x="4905376" y="2428868"/>
            <a:ext cx="4238624" cy="3743325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7 Merkpunkte für Vegetarier/innen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257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 smtClean="0"/>
              <a:t>Damit alle Nährstoffe abgedeckt werden, müssen folgende Regeln beachtet werden: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Verwenden Sie die Schweizer </a:t>
            </a:r>
            <a:br>
              <a:rPr lang="de-CH" dirty="0" smtClean="0"/>
            </a:br>
            <a:r>
              <a:rPr lang="de-CH" dirty="0" smtClean="0"/>
              <a:t>Lebensmittelpyramide als </a:t>
            </a:r>
            <a:br>
              <a:rPr lang="de-CH" dirty="0" smtClean="0"/>
            </a:br>
            <a:r>
              <a:rPr lang="de-CH" dirty="0" smtClean="0"/>
              <a:t>Grundlage 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Kochen Sie selber – </a:t>
            </a:r>
            <a:r>
              <a:rPr lang="de-CH" dirty="0" err="1" smtClean="0"/>
              <a:t>verzich</a:t>
            </a:r>
            <a:r>
              <a:rPr lang="de-CH" dirty="0" smtClean="0"/>
              <a:t>-</a:t>
            </a:r>
            <a:br>
              <a:rPr lang="de-CH" dirty="0" smtClean="0"/>
            </a:br>
            <a:r>
              <a:rPr lang="de-CH" dirty="0" err="1" smtClean="0"/>
              <a:t>ten</a:t>
            </a:r>
            <a:r>
              <a:rPr lang="de-CH" dirty="0" smtClean="0"/>
              <a:t> Sie möglichst auf </a:t>
            </a:r>
            <a:br>
              <a:rPr lang="de-CH" dirty="0" smtClean="0"/>
            </a:br>
            <a:r>
              <a:rPr lang="de-CH" dirty="0" smtClean="0"/>
              <a:t>Fertigprodukte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5857916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Essen Sie abwechslungsreich und vollwertig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Ersetzen Sie Fleisch und Fisch immer durch </a:t>
            </a:r>
            <a:br>
              <a:rPr lang="de-CH" dirty="0" smtClean="0"/>
            </a:br>
            <a:r>
              <a:rPr lang="de-CH" dirty="0" smtClean="0"/>
              <a:t>2-3 Eier, 40 g Halbhartkäse, 100-120 g Tofu, </a:t>
            </a:r>
            <a:r>
              <a:rPr lang="de-CH" dirty="0" err="1" smtClean="0"/>
              <a:t>Tempeh</a:t>
            </a:r>
            <a:r>
              <a:rPr lang="de-CH" smtClean="0"/>
              <a:t>, Seitan</a:t>
            </a:r>
            <a:r>
              <a:rPr lang="de-CH" dirty="0" smtClean="0"/>
              <a:t> </a:t>
            </a:r>
            <a:r>
              <a:rPr lang="de-CH" dirty="0" smtClean="0"/>
              <a:t>oder </a:t>
            </a:r>
            <a:r>
              <a:rPr lang="de-CH" dirty="0" err="1" smtClean="0"/>
              <a:t>Quorn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Essen Sie regelmässig Hülsenfrüchte</a:t>
            </a:r>
            <a:br>
              <a:rPr lang="de-CH" dirty="0" smtClean="0"/>
            </a:br>
            <a:r>
              <a:rPr lang="de-CH" dirty="0" smtClean="0"/>
              <a:t>(Linsen, Bohnen, Erbsen)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Kombinieren Sie pflanzliche Eisen-</a:t>
            </a:r>
            <a:br>
              <a:rPr lang="de-CH" dirty="0" smtClean="0"/>
            </a:br>
            <a:r>
              <a:rPr lang="de-CH" dirty="0" err="1" smtClean="0"/>
              <a:t>lieferanten</a:t>
            </a:r>
            <a:r>
              <a:rPr lang="de-CH" dirty="0" smtClean="0"/>
              <a:t> mit Vitamin-C-reichen Lebensmitteln (Obst, Fruchtsaft, Salat)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Verwenden Sie für die kalte Küche kaltgepresstes Rapsöl, Baumnussöl oder Leinöl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de-CH" dirty="0" smtClean="0"/>
          </a:p>
          <a:p>
            <a:endParaRPr lang="de-CH" dirty="0" smtClean="0"/>
          </a:p>
          <a:p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6715140" y="2643182"/>
            <a:ext cx="1714512" cy="187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Märchen und Mythen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CH" dirty="0" smtClean="0"/>
              <a:t>Bei ausgewogener Ernährung haben </a:t>
            </a:r>
            <a:r>
              <a:rPr lang="de-CH" dirty="0" err="1" smtClean="0"/>
              <a:t>Vegis</a:t>
            </a:r>
            <a:r>
              <a:rPr lang="de-CH" dirty="0" smtClean="0"/>
              <a:t> keinen Mangel an: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Eiweiss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Eisen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Calcium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Zink</a:t>
            </a:r>
          </a:p>
          <a:p>
            <a:pPr marL="0" indent="0">
              <a:buNone/>
            </a:pPr>
            <a:r>
              <a:rPr lang="de-CH" dirty="0" smtClean="0"/>
              <a:t>In bestimmten Lebensabschnitten (z.B. Schwangerschaft) sind aber Nahrungsergänzungen je nach </a:t>
            </a:r>
            <a:r>
              <a:rPr lang="de-CH" dirty="0" err="1" smtClean="0"/>
              <a:t>Vegityp</a:t>
            </a:r>
            <a:r>
              <a:rPr lang="de-CH" dirty="0" smtClean="0"/>
              <a:t> notwendig!</a:t>
            </a:r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5786446" y="2285992"/>
            <a:ext cx="1714512" cy="187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Europäisches </a:t>
            </a:r>
            <a:r>
              <a:rPr lang="de-CH" dirty="0" err="1" smtClean="0">
                <a:solidFill>
                  <a:srgbClr val="669900"/>
                </a:solidFill>
              </a:rPr>
              <a:t>Vegi</a:t>
            </a:r>
            <a:r>
              <a:rPr lang="de-CH" dirty="0" smtClean="0">
                <a:solidFill>
                  <a:srgbClr val="669900"/>
                </a:solidFill>
              </a:rPr>
              <a:t>-Label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43312"/>
          </a:xfrm>
        </p:spPr>
        <p:txBody>
          <a:bodyPr/>
          <a:lstStyle/>
          <a:p>
            <a:pPr marL="0" indent="0">
              <a:buNone/>
            </a:pPr>
            <a:r>
              <a:rPr lang="de-CH" dirty="0" smtClean="0"/>
              <a:t>Wird je nach zusätzlichem Text für alle </a:t>
            </a:r>
            <a:r>
              <a:rPr lang="de-CH" dirty="0" err="1" smtClean="0"/>
              <a:t>Vegi</a:t>
            </a:r>
            <a:r>
              <a:rPr lang="de-CH" dirty="0" smtClean="0"/>
              <a:t>-Typen verwendet: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Ovo</a:t>
            </a:r>
            <a:r>
              <a:rPr lang="de-CH" dirty="0" smtClean="0"/>
              <a:t>-</a:t>
            </a:r>
            <a:r>
              <a:rPr lang="de-CH" dirty="0" err="1" smtClean="0"/>
              <a:t>lacto</a:t>
            </a:r>
            <a:r>
              <a:rPr lang="de-CH" dirty="0" smtClean="0"/>
              <a:t>-vegetarisch/vegetabil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Ovo</a:t>
            </a:r>
            <a:r>
              <a:rPr lang="de-CH" dirty="0" smtClean="0"/>
              <a:t>-vegetarisch/vegetabil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Lacto</a:t>
            </a:r>
            <a:r>
              <a:rPr lang="de-CH" dirty="0" smtClean="0"/>
              <a:t>-</a:t>
            </a:r>
            <a:r>
              <a:rPr lang="de-CH" dirty="0" err="1" smtClean="0"/>
              <a:t>ovo</a:t>
            </a:r>
            <a:r>
              <a:rPr lang="de-CH" dirty="0" smtClean="0"/>
              <a:t>-vegetarisch/vegetabil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Vegan</a:t>
            </a:r>
            <a:r>
              <a:rPr lang="de-CH" dirty="0" smtClean="0"/>
              <a:t>/vegetabil</a:t>
            </a:r>
          </a:p>
          <a:p>
            <a:endParaRPr lang="de-CH" dirty="0"/>
          </a:p>
        </p:txBody>
      </p:sp>
      <p:pic>
        <p:nvPicPr>
          <p:cNvPr id="21506" name="Picture 2" descr="http://media.das-ist-drin.de/static/glossary/seals/39_lrg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3409" t="11029" r="4545" b="11764"/>
          <a:stretch>
            <a:fillRect/>
          </a:stretch>
        </p:blipFill>
        <p:spPr bwMode="auto">
          <a:xfrm>
            <a:off x="6643702" y="2428868"/>
            <a:ext cx="1928826" cy="2000264"/>
          </a:xfrm>
          <a:prstGeom prst="rect">
            <a:avLst/>
          </a:prstGeom>
          <a:noFill/>
        </p:spPr>
      </p:pic>
      <p:pic>
        <p:nvPicPr>
          <p:cNvPr id="3076" name="Picture 4" descr="http://www.v-label.info/files/label_vegetarisch_2color_Ovo-Lakto_rgb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5072074"/>
            <a:ext cx="1360897" cy="1457309"/>
          </a:xfrm>
          <a:prstGeom prst="rect">
            <a:avLst/>
          </a:prstGeom>
          <a:noFill/>
        </p:spPr>
      </p:pic>
      <p:pic>
        <p:nvPicPr>
          <p:cNvPr id="3080" name="Picture 8" descr="http://www.v-label.info/files/label_vegetarisch_2color_Lacto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5072074"/>
            <a:ext cx="1357322" cy="1453481"/>
          </a:xfrm>
          <a:prstGeom prst="rect">
            <a:avLst/>
          </a:prstGeom>
          <a:noFill/>
        </p:spPr>
      </p:pic>
      <p:pic>
        <p:nvPicPr>
          <p:cNvPr id="3082" name="Picture 10" descr="http://www.v-label.info/files/label_vegetarisch_2color_Ovo_rgb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5077286"/>
            <a:ext cx="1357322" cy="1456354"/>
          </a:xfrm>
          <a:prstGeom prst="rect">
            <a:avLst/>
          </a:prstGeom>
          <a:noFill/>
        </p:spPr>
      </p:pic>
      <p:pic>
        <p:nvPicPr>
          <p:cNvPr id="10" name="Picture 2" descr="http://www.v-label.info/files/label_vegetarisch_2color_VEGAN.jpg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00826" y="5072074"/>
            <a:ext cx="1000132" cy="13101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media.das-ist-drin.de/static/glossary/seals/39_lrg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4546" t="11029" r="3408" b="11764"/>
          <a:stretch>
            <a:fillRect/>
          </a:stretch>
        </p:blipFill>
        <p:spPr bwMode="auto">
          <a:xfrm>
            <a:off x="6858016" y="4643446"/>
            <a:ext cx="1928826" cy="2000264"/>
          </a:xfrm>
          <a:prstGeom prst="rect">
            <a:avLst/>
          </a:prstGeom>
          <a:noFill/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59293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CH" dirty="0" smtClean="0"/>
              <a:t>Nicht erlaubt sind nebst Tierfleisch und Fisch immer: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Tierische Fette (Ausnahme Butterfett)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Eier von Käfighühnern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Käse und Molke hergestellt aus Kälberlab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Margarine mit Fischöl oder Vitaminen aus tierischen Stoffen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Mit Gelatine, Hühnereiweiss, Chitin oder Hausenblase geklärte Fruchtsäfte, Essig </a:t>
            </a:r>
            <a:br>
              <a:rPr lang="de-CH" dirty="0" smtClean="0"/>
            </a:br>
            <a:r>
              <a:rPr lang="de-CH" dirty="0" smtClean="0"/>
              <a:t>oder alkoholische Getränke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Zutaten und Zusatzstoffe aus </a:t>
            </a:r>
            <a:br>
              <a:rPr lang="de-CH" dirty="0" smtClean="0"/>
            </a:br>
            <a:r>
              <a:rPr lang="de-CH" dirty="0" smtClean="0"/>
              <a:t>tierischen Bestandteilen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286412"/>
          </a:xfrm>
        </p:spPr>
        <p:txBody>
          <a:bodyPr>
            <a:normAutofit fontScale="47500" lnSpcReduction="20000"/>
          </a:bodyPr>
          <a:lstStyle/>
          <a:p>
            <a:pPr marL="365125" indent="-365125">
              <a:buClr>
                <a:schemeClr val="accent3">
                  <a:lumMod val="50000"/>
                </a:schemeClr>
              </a:buClr>
              <a:buNone/>
            </a:pPr>
            <a:r>
              <a:rPr lang="de-CH" sz="5800" dirty="0" smtClean="0">
                <a:sym typeface="Wingdings"/>
              </a:rPr>
              <a:t></a:t>
            </a:r>
            <a:r>
              <a:rPr lang="de-CH" sz="6700" dirty="0" smtClean="0"/>
              <a:t>Auch Produkte ohne Label können für Vegetarier/innen geeignet sein, doch trotz Zutatenliste ist es nicht immer einfach, das Produkt zu beurteilen, da Hilfsstoffe nicht deklariert werden müssen!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None/>
            </a:pPr>
            <a:r>
              <a:rPr lang="de-CH" sz="6700" dirty="0" smtClean="0">
                <a:sym typeface="Wingdings"/>
              </a:rPr>
              <a:t></a:t>
            </a:r>
            <a:r>
              <a:rPr lang="de-CH" sz="6700" dirty="0" smtClean="0"/>
              <a:t>Vegetarische Label-Produkte müssen nicht zwingend auch gesund sein, da sie aus vielen Zusatzstoffen bestehen können</a:t>
            </a:r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endParaRPr lang="de-CH" sz="3500" dirty="0" smtClean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endParaRPr lang="de-CH" sz="3500" dirty="0" smtClean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de-CH" sz="4000" dirty="0" smtClean="0"/>
              <a:t>Informationen finden Sie auf: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4000" dirty="0" smtClean="0"/>
              <a:t>www.coop.ch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4000" dirty="0" smtClean="0"/>
              <a:t>www.migros.ch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4000" dirty="0" smtClean="0"/>
              <a:t>www.v-label.info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4000" dirty="0" smtClean="0"/>
              <a:t>www.vegan.ch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de-CH" dirty="0"/>
          </a:p>
        </p:txBody>
      </p:sp>
      <p:pic>
        <p:nvPicPr>
          <p:cNvPr id="4" name="Picture 2" descr="http://media.das-ist-drin.de/static/glossary/seals/39_lrg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t="10613" b="8018"/>
          <a:stretch>
            <a:fillRect/>
          </a:stretch>
        </p:blipFill>
        <p:spPr bwMode="auto">
          <a:xfrm>
            <a:off x="3714744" y="4286256"/>
            <a:ext cx="1633254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PresentationFormat>Bildschirmpräsentation (4:3)</PresentationFormat>
  <Paragraphs>69</Paragraphs>
  <Slides>11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Larissa-Design</vt:lpstr>
      <vt:lpstr>Vegetarismus</vt:lpstr>
      <vt:lpstr>Vegetarier/innen sind gesünder</vt:lpstr>
      <vt:lpstr>Vegetarier/innen leben meist auch gesünder</vt:lpstr>
      <vt:lpstr>Verschiedene Vegi-Typen </vt:lpstr>
      <vt:lpstr>Einige Gründe für Vegetarismus</vt:lpstr>
      <vt:lpstr>7 Merkpunkte für Vegetarier/innen</vt:lpstr>
      <vt:lpstr>Folie 7</vt:lpstr>
      <vt:lpstr>Märchen und Mythen</vt:lpstr>
      <vt:lpstr>Europäisches Vegi-Label</vt:lpstr>
      <vt:lpstr>Folie 10</vt:lpstr>
      <vt:lpstr>Folie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Vegetarismus</dc:title>
  <dc:creator>Andrée</dc:creator>
  <cp:lastModifiedBy>Andrée</cp:lastModifiedBy>
  <cp:revision>22</cp:revision>
  <dcterms:created xsi:type="dcterms:W3CDTF">2013-08-23T07:37:23Z</dcterms:created>
  <dcterms:modified xsi:type="dcterms:W3CDTF">2013-08-29T16:32:55Z</dcterms:modified>
</cp:coreProperties>
</file>