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8" r:id="rId5"/>
    <p:sldId id="270" r:id="rId6"/>
    <p:sldId id="271" r:id="rId7"/>
    <p:sldId id="267" r:id="rId8"/>
    <p:sldId id="266" r:id="rId9"/>
    <p:sldId id="274" r:id="rId10"/>
    <p:sldId id="272" r:id="rId11"/>
    <p:sldId id="273" r:id="rId1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CH"/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3"/>
            <c:spPr>
              <a:solidFill>
                <a:srgbClr val="1F497D">
                  <a:lumMod val="20000"/>
                  <a:lumOff val="80000"/>
                </a:srgbClr>
              </a:solidFill>
            </c:spPr>
          </c:dPt>
          <c:dLbls>
            <c:dLbl>
              <c:idx val="0"/>
              <c:layout>
                <c:manualLayout>
                  <c:x val="-0.20944234835229195"/>
                  <c:y val="8.2645919260092883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erhitzte Kost </a:t>
                    </a:r>
                  </a:p>
                </c:rich>
              </c:tx>
              <c:showVal val="1"/>
              <c:showCatNam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rohes Obst </a:t>
                    </a:r>
                  </a:p>
                </c:rich>
              </c:tx>
              <c:showVal val="1"/>
              <c:showCatName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rohes Gemüse; </a:t>
                    </a:r>
                  </a:p>
                </c:rich>
              </c:tx>
              <c:showVal val="1"/>
              <c:showCatName val="1"/>
            </c:dLbl>
            <c:dLbl>
              <c:idx val="3"/>
              <c:layout>
                <c:manualLayout>
                  <c:x val="0.13414843977836288"/>
                  <c:y val="0.1716269841269842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Frischkorn, </a:t>
                    </a:r>
                    <a:br>
                      <a:rPr lang="en-US"/>
                    </a:br>
                    <a:r>
                      <a:rPr lang="en-US"/>
                      <a:t>Keimlinge, Nüsse, </a:t>
                    </a:r>
                    <a:br>
                      <a:rPr lang="en-US"/>
                    </a:br>
                    <a:r>
                      <a:rPr lang="en-US"/>
                      <a:t>Vorzugsmilch u.a.</a:t>
                    </a:r>
                  </a:p>
                </c:rich>
              </c:tx>
              <c:showVal val="1"/>
              <c:showCatName val="1"/>
            </c:dLbl>
            <c:showVal val="1"/>
            <c:showCatName val="1"/>
            <c:showLeaderLines val="1"/>
          </c:dLbls>
          <c:cat>
            <c:strRef>
              <c:f>Tabelle1!$A$2:$A$5</c:f>
              <c:strCache>
                <c:ptCount val="4"/>
                <c:pt idx="0">
                  <c:v>erhitzte Kost</c:v>
                </c:pt>
                <c:pt idx="1">
                  <c:v>rohes Obst</c:v>
                </c:pt>
                <c:pt idx="2">
                  <c:v>rohes Gemüse</c:v>
                </c:pt>
                <c:pt idx="3">
                  <c:v>Frischkorn, Keimlinge, Nüsse, Vorzugsmilch u.a.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5</c:v>
                </c:pt>
                <c:pt idx="1">
                  <c:v>1.6600000000000001</c:v>
                </c:pt>
                <c:pt idx="2">
                  <c:v>1.6600000000000001</c:v>
                </c:pt>
                <c:pt idx="3">
                  <c:v>1.6600000000000001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</c:chart>
  <c:spPr>
    <a:ln>
      <a:noFill/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B6596-170D-457D-A6AD-5EACAAEAA384}" type="datetimeFigureOut">
              <a:rPr lang="de-DE" smtClean="0"/>
              <a:pPr/>
              <a:t>29.08.2013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E84ED-4F82-43EE-90B6-0FDE1AD19B3D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84ED-4F82-43EE-90B6-0FDE1AD19B3D}" type="slidenum">
              <a:rPr lang="de-CH" smtClean="0"/>
              <a:pPr/>
              <a:t>3</a:t>
            </a:fld>
            <a:endParaRPr lang="de-C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84ED-4F82-43EE-90B6-0FDE1AD19B3D}" type="slidenum">
              <a:rPr lang="de-CH" smtClean="0"/>
              <a:pPr/>
              <a:t>4</a:t>
            </a:fld>
            <a:endParaRPr lang="de-C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E84ED-4F82-43EE-90B6-0FDE1AD19B3D}" type="slidenum">
              <a:rPr lang="de-CH" smtClean="0"/>
              <a:pPr/>
              <a:t>5</a:t>
            </a:fld>
            <a:endParaRPr lang="de-C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29.08.2013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h/url?sa=i&amp;rct=j&amp;q=lebensmittelpyramide+schweiz&amp;source=images&amp;cd=&amp;cad=rja&amp;docid=WigONIy-18sOaM&amp;tbnid=E5H8nXVnt6EsyM:&amp;ved=0CAUQjRw&amp;url=http://www.solshop.ch/informationen.html&amp;ei=WxgXUs23NYiUtQaqk4GoCg&amp;bvm=bv.51156542,d.ZGU&amp;psig=AFQjCNG6Huhg3R77jvyVO8qDWiD0uPAaTg&amp;ust=137733160467475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-Folie2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8143932" cy="1470025"/>
          </a:xfrm>
        </p:spPr>
        <p:txBody>
          <a:bodyPr>
            <a:normAutofit fontScale="90000"/>
          </a:bodyPr>
          <a:lstStyle/>
          <a:p>
            <a:r>
              <a:rPr lang="de-CH" sz="8800" b="1" dirty="0" smtClean="0">
                <a:solidFill>
                  <a:srgbClr val="669900"/>
                </a:solidFill>
              </a:rPr>
              <a:t>Vollwerternährung</a:t>
            </a:r>
            <a:endParaRPr lang="de-CH" sz="8800" b="1" dirty="0">
              <a:solidFill>
                <a:srgbClr val="669900"/>
              </a:solidFill>
            </a:endParaRPr>
          </a:p>
        </p:txBody>
      </p:sp>
      <p:pic>
        <p:nvPicPr>
          <p:cNvPr id="6" name="Grafik 5" descr="F:\DCIM\100CASIO\CIMG1491.JPG"/>
          <p:cNvPicPr/>
          <p:nvPr/>
        </p:nvPicPr>
        <p:blipFill>
          <a:blip r:embed="rId2" cstate="print">
            <a:lum bright="25000"/>
          </a:blip>
          <a:srcRect l="12286" t="8953" r="1714" b="10736"/>
          <a:stretch>
            <a:fillRect/>
          </a:stretch>
        </p:blipFill>
        <p:spPr bwMode="auto">
          <a:xfrm>
            <a:off x="1928794" y="2928934"/>
            <a:ext cx="4576769" cy="23574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Gründe für Vollwerternährung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Optimale Nährstoffversorgung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Bessere Sättigung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Steigerung der Leistungsfähigkeit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Stärkung des Immunsystems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Prävention für viele Zivilisationskrankheiten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Schonung der Umwelt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Sozialverträglichkeit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Philosophie: Nachhaltigkeit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00034" y="1500174"/>
            <a:ext cx="81439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3200" dirty="0" smtClean="0"/>
              <a:t>Die Vollwerternährung berücksichtigt: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z="3200" dirty="0" smtClean="0"/>
              <a:t>Eine gesunde Ernährung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z="3200" dirty="0" smtClean="0"/>
              <a:t>Umweltverträglichkeit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z="3200" dirty="0" smtClean="0"/>
              <a:t>Wirtschaftlichkeit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sz="3200" dirty="0" smtClean="0"/>
              <a:t>Sozialverträglichkeit</a:t>
            </a:r>
          </a:p>
          <a:p>
            <a:r>
              <a:rPr lang="de-CH" sz="3200" dirty="0" smtClean="0"/>
              <a:t> </a:t>
            </a:r>
            <a:endParaRPr lang="de-CH" sz="3200" dirty="0"/>
          </a:p>
        </p:txBody>
      </p: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4572000" y="2571744"/>
            <a:ext cx="4114800" cy="3886200"/>
            <a:chOff x="2766" y="4488"/>
            <a:chExt cx="6480" cy="6120"/>
          </a:xfrm>
        </p:grpSpPr>
        <p:sp>
          <p:nvSpPr>
            <p:cNvPr id="2051" name="AutoShape 3"/>
            <p:cNvSpPr>
              <a:spLocks noChangeArrowheads="1"/>
            </p:cNvSpPr>
            <p:nvPr/>
          </p:nvSpPr>
          <p:spPr bwMode="auto">
            <a:xfrm>
              <a:off x="2766" y="4488"/>
              <a:ext cx="6480" cy="6120"/>
            </a:xfrm>
            <a:prstGeom prst="flowChartOr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5106" y="6888"/>
              <a:ext cx="1800" cy="10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CH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Arial" pitchFamily="34" charset="0"/>
                </a:rPr>
                <a:t>Vollwert-Ernährung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" name="Text Box 5"/>
            <p:cNvSpPr txBox="1">
              <a:spLocks noChangeArrowheads="1"/>
            </p:cNvSpPr>
            <p:nvPr/>
          </p:nvSpPr>
          <p:spPr bwMode="auto">
            <a:xfrm>
              <a:off x="3666" y="5655"/>
              <a:ext cx="1980" cy="647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CH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Arial" pitchFamily="34" charset="0"/>
                </a:rPr>
                <a:t>Individuum</a:t>
              </a:r>
              <a:br>
                <a:rPr kumimoji="0" lang="de-CH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Arial" pitchFamily="34" charset="0"/>
                </a:rPr>
              </a:br>
              <a:r>
                <a:rPr kumimoji="0" lang="de-CH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Arial" pitchFamily="34" charset="0"/>
                </a:rPr>
                <a:t>Gesundheit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" name="Text Box 6"/>
            <p:cNvSpPr txBox="1">
              <a:spLocks noChangeArrowheads="1"/>
            </p:cNvSpPr>
            <p:nvPr/>
          </p:nvSpPr>
          <p:spPr bwMode="auto">
            <a:xfrm>
              <a:off x="6366" y="5655"/>
              <a:ext cx="1980" cy="540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de-CH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Arial" pitchFamily="34" charset="0"/>
                </a:rPr>
                <a:t>Gesellschaft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" name="Text Box 7"/>
            <p:cNvSpPr txBox="1">
              <a:spLocks noChangeArrowheads="1"/>
            </p:cNvSpPr>
            <p:nvPr/>
          </p:nvSpPr>
          <p:spPr bwMode="auto">
            <a:xfrm>
              <a:off x="6726" y="8369"/>
              <a:ext cx="1620" cy="540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CH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Arial" pitchFamily="34" charset="0"/>
                </a:rPr>
                <a:t>Wirtschaft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3846" y="8369"/>
              <a:ext cx="1440" cy="540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de-CH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Arial" pitchFamily="34" charset="0"/>
                </a:rPr>
                <a:t>Umwelt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Nachhaltigkeit bedeutet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00034" y="1500174"/>
            <a:ext cx="81439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3200" dirty="0" smtClean="0"/>
              <a:t> </a:t>
            </a:r>
            <a:endParaRPr lang="de-CH" sz="32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500034" y="1643050"/>
            <a:ext cx="664373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5125" marR="0" lvl="0" indent="-3651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3">
                  <a:lumMod val="50000"/>
                </a:schemeClr>
              </a:buClr>
              <a:buSzTx/>
              <a:buFont typeface="Wingdings" pitchFamily="2" charset="2"/>
              <a:buChar char="§"/>
              <a:tabLst/>
            </a:pPr>
            <a:r>
              <a:rPr kumimoji="0" lang="de-C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vermehrt pflanzlich</a:t>
            </a:r>
            <a:endParaRPr kumimoji="0" lang="de-CH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365125" marR="0" lvl="0" indent="-3651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3">
                  <a:lumMod val="50000"/>
                </a:schemeClr>
              </a:buClr>
              <a:buSzTx/>
              <a:buFont typeface="Wingdings" pitchFamily="2" charset="2"/>
              <a:buChar char="§"/>
              <a:tabLst/>
            </a:pPr>
            <a:r>
              <a:rPr lang="de-CH" sz="3200" dirty="0" smtClean="0"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de-C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öglichst wenig</a:t>
            </a:r>
            <a:r>
              <a:rPr kumimoji="0" lang="de-CH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C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verarbeitet</a:t>
            </a:r>
            <a:endParaRPr kumimoji="0" lang="de-CH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365125" marR="0" lvl="0" indent="-3651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3">
                  <a:lumMod val="50000"/>
                </a:schemeClr>
              </a:buClr>
              <a:buSzTx/>
              <a:buFont typeface="Wingdings" pitchFamily="2" charset="2"/>
              <a:buChar char="§"/>
              <a:tabLst/>
            </a:pPr>
            <a:r>
              <a:rPr kumimoji="0" lang="de-C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ökologisch erzeugt</a:t>
            </a:r>
            <a:endParaRPr kumimoji="0" lang="de-CH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365125" marR="0" lvl="0" indent="-3651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3">
                  <a:lumMod val="50000"/>
                </a:schemeClr>
              </a:buClr>
              <a:buSzTx/>
              <a:buFont typeface="Wingdings" pitchFamily="2" charset="2"/>
              <a:buChar char="§"/>
              <a:tabLst/>
            </a:pPr>
            <a:r>
              <a:rPr kumimoji="0" lang="de-C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regional und saisonal</a:t>
            </a:r>
            <a:endParaRPr kumimoji="0" lang="de-CH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365125" marR="0" lvl="0" indent="-3651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3">
                  <a:lumMod val="50000"/>
                </a:schemeClr>
              </a:buClr>
              <a:buSzTx/>
              <a:buFont typeface="Wingdings" pitchFamily="2" charset="2"/>
              <a:buChar char="§"/>
              <a:tabLst/>
            </a:pPr>
            <a:r>
              <a:rPr kumimoji="0" lang="de-C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umweltverträglich verpackt</a:t>
            </a:r>
            <a:endParaRPr kumimoji="0" lang="de-CH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365125" marR="0" lvl="0" indent="-3651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3">
                  <a:lumMod val="50000"/>
                </a:schemeClr>
              </a:buClr>
              <a:buSzTx/>
              <a:buFont typeface="Wingdings" pitchFamily="2" charset="2"/>
              <a:buChar char="§"/>
              <a:tabLst/>
            </a:pPr>
            <a:r>
              <a:rPr kumimoji="0" lang="de-C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fair gehandelt</a:t>
            </a:r>
            <a:endParaRPr kumimoji="0" lang="de-CH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solshop.ch/bilder/pyramidegross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 l="3261" t="3817" b="4579"/>
          <a:stretch>
            <a:fillRect/>
          </a:stretch>
        </p:blipFill>
        <p:spPr bwMode="auto">
          <a:xfrm>
            <a:off x="4905376" y="3000372"/>
            <a:ext cx="4238624" cy="3429024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044022" cy="1143000"/>
          </a:xfrm>
        </p:spPr>
        <p:txBody>
          <a:bodyPr>
            <a:normAutofit/>
          </a:bodyPr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Nahrungsmittelauswahl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00034" y="1500174"/>
            <a:ext cx="81439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3200" dirty="0" smtClean="0"/>
              <a:t> </a:t>
            </a:r>
            <a:endParaRPr lang="de-CH" sz="3200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Autofit/>
          </a:bodyPr>
          <a:lstStyle/>
          <a:p>
            <a:pPr lvl="0">
              <a:buClr>
                <a:schemeClr val="accent3">
                  <a:lumMod val="50000"/>
                </a:schemeClr>
              </a:buClr>
              <a:buNone/>
            </a:pPr>
            <a:r>
              <a:rPr lang="de-DE" dirty="0" smtClean="0"/>
              <a:t>Die Grundlage ist die Nahrungsmittelpyramide</a:t>
            </a:r>
          </a:p>
          <a:p>
            <a:pPr lvl="0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DE" dirty="0" smtClean="0"/>
              <a:t>Frische, möglichst unverarbeitete Lebensmittel</a:t>
            </a:r>
            <a:endParaRPr lang="de-CH" dirty="0" smtClean="0"/>
          </a:p>
          <a:p>
            <a:pPr lvl="0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DE" dirty="0" smtClean="0"/>
              <a:t>Die Hälfte in Form von Rohkost</a:t>
            </a:r>
            <a:endParaRPr lang="de-CH" dirty="0" smtClean="0"/>
          </a:p>
          <a:p>
            <a:pPr lvl="0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DE" dirty="0" smtClean="0"/>
              <a:t>Überwiegend pflanzliche </a:t>
            </a:r>
            <a:br>
              <a:rPr lang="de-DE" dirty="0" smtClean="0"/>
            </a:br>
            <a:r>
              <a:rPr lang="de-DE" dirty="0" smtClean="0"/>
              <a:t>Ernährung (ca. 70 %) mit sehr</a:t>
            </a:r>
            <a:br>
              <a:rPr lang="de-DE" dirty="0" smtClean="0"/>
            </a:br>
            <a:r>
              <a:rPr lang="de-DE" dirty="0" smtClean="0"/>
              <a:t>wenig oder gar keinem </a:t>
            </a:r>
            <a:br>
              <a:rPr lang="de-DE" dirty="0" smtClean="0"/>
            </a:br>
            <a:r>
              <a:rPr lang="de-DE" dirty="0" smtClean="0"/>
              <a:t>Fleisch/Fisch und wenig </a:t>
            </a:r>
            <a:br>
              <a:rPr lang="de-DE" dirty="0" smtClean="0"/>
            </a:br>
            <a:r>
              <a:rPr lang="de-DE" dirty="0" smtClean="0"/>
              <a:t>Eiern</a:t>
            </a:r>
            <a:endParaRPr lang="de-C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500726"/>
          </a:xfrm>
        </p:spPr>
        <p:txBody>
          <a:bodyPr>
            <a:normAutofit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DE" dirty="0" smtClean="0"/>
              <a:t>Vollwertgetreide</a:t>
            </a:r>
          </a:p>
          <a:p>
            <a:pPr lvl="0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DE" dirty="0" smtClean="0"/>
              <a:t>Vermehrt Hülsenfrüchte</a:t>
            </a:r>
          </a:p>
          <a:p>
            <a:pPr lvl="0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DE" dirty="0" smtClean="0"/>
              <a:t>Möglichst wenig Tiefkühl-</a:t>
            </a:r>
            <a:br>
              <a:rPr lang="de-DE" dirty="0" smtClean="0"/>
            </a:br>
            <a:r>
              <a:rPr lang="de-DE" dirty="0" err="1" smtClean="0"/>
              <a:t>produkte</a:t>
            </a:r>
            <a:r>
              <a:rPr lang="de-DE" dirty="0" smtClean="0"/>
              <a:t> oder Konserven</a:t>
            </a:r>
            <a:endParaRPr lang="de-CH" dirty="0" smtClean="0"/>
          </a:p>
          <a:p>
            <a:pPr lvl="0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DE" dirty="0" smtClean="0"/>
              <a:t>Lebensmittel aus biologischem</a:t>
            </a:r>
            <a:br>
              <a:rPr lang="de-DE" dirty="0" smtClean="0"/>
            </a:br>
            <a:r>
              <a:rPr lang="de-DE" dirty="0" smtClean="0"/>
              <a:t>Landbau und bei Importgütern aus</a:t>
            </a:r>
            <a:br>
              <a:rPr lang="de-DE" dirty="0" smtClean="0"/>
            </a:br>
            <a:r>
              <a:rPr lang="de-DE" dirty="0" smtClean="0"/>
              <a:t>Fairem Handel</a:t>
            </a:r>
            <a:endParaRPr lang="de-CH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Einheimische Lebensmittel bevorzugen nach jahreszeitlichem Angebot</a:t>
            </a:r>
          </a:p>
          <a:p>
            <a:endParaRPr lang="de-CH" dirty="0"/>
          </a:p>
        </p:txBody>
      </p:sp>
      <p:graphicFrame>
        <p:nvGraphicFramePr>
          <p:cNvPr id="5" name="Diagramm 4"/>
          <p:cNvGraphicFramePr/>
          <p:nvPr/>
        </p:nvGraphicFramePr>
        <p:xfrm>
          <a:off x="4572000" y="428604"/>
          <a:ext cx="5300665" cy="3438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CH"/>
          </a:p>
        </p:txBody>
      </p:sp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0" y="214290"/>
          <a:ext cx="9144000" cy="6643710"/>
        </p:xfrm>
        <a:graphic>
          <a:graphicData uri="http://schemas.openxmlformats.org/presentationml/2006/ole">
            <p:oleObj spid="_x0000_s1033" name="Folie" r:id="rId3" imgW="4570501" imgH="3427618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Verdauungsbeschwerden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5820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dirty="0" smtClean="0"/>
              <a:t>Bei der Umstellung auf mehr Vollgetreide, Hülsenfrüchte und Rohkost können Blähungen auftreten. Abhilfe: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>
                <a:solidFill>
                  <a:srgbClr val="000000"/>
                </a:solidFill>
              </a:rPr>
              <a:t>Gut kauen, langsam essen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>
                <a:solidFill>
                  <a:srgbClr val="000000"/>
                </a:solidFill>
              </a:rPr>
              <a:t>Genügend trinken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>
                <a:solidFill>
                  <a:srgbClr val="000000"/>
                </a:solidFill>
              </a:rPr>
              <a:t>Langsame Umstellung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>
                <a:solidFill>
                  <a:srgbClr val="000000"/>
                </a:solidFill>
              </a:rPr>
              <a:t>Rohkost individuell anpassen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>
                <a:solidFill>
                  <a:srgbClr val="000000"/>
                </a:solidFill>
              </a:rPr>
              <a:t>Schwerverdauliches weglassen</a:t>
            </a:r>
            <a:endParaRPr lang="de-CH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Vollwertiger Mittagslunch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57692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Sandwich mit Vollkornbrot gefüllt mit Käse, Eier, Kräuterquark oder magerem Fleisch und Gemüsescheiben  + Saisonsalat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Birchermüesli </a:t>
            </a:r>
            <a:r>
              <a:rPr lang="de-CH" smtClean="0"/>
              <a:t>mit Flocken + </a:t>
            </a:r>
            <a:r>
              <a:rPr lang="de-CH" dirty="0" smtClean="0"/>
              <a:t>Vollkornbrot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Reichhaltiger Salatteller + Vollkornbrot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Reichhaltiger Hülsenfrucht- oder Getreidesalat</a:t>
            </a:r>
          </a:p>
          <a:p>
            <a:pPr lvl="0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Immer ergänzen mit Obst, Nüssen oder Kernen</a:t>
            </a:r>
          </a:p>
          <a:p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Vollwertig auswärts essen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Kantine mit Buffet wählen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Restaurants mit kleiner Menükarte garantiert eher für frische Gerichte</a:t>
            </a:r>
          </a:p>
          <a:p>
            <a:pPr lvl="0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DE" dirty="0" smtClean="0"/>
              <a:t>Die Hälfte des Essens soll immer aus Salat und Gemüse bestehen</a:t>
            </a:r>
            <a:endParaRPr lang="de-CH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Als Vorspeise immer einen Salat mit verschieden farbigen Gemüsen wählen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Fettarme Gerichte und ohne Saucen wählen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Versäumtes zuhause ergänzen</a:t>
            </a:r>
          </a:p>
          <a:p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CH" dirty="0" smtClean="0">
                <a:solidFill>
                  <a:srgbClr val="669900"/>
                </a:solidFill>
              </a:rPr>
              <a:t>Fix auf den Tisch</a:t>
            </a:r>
            <a:endParaRPr lang="de-CH" dirty="0">
              <a:solidFill>
                <a:srgbClr val="6699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 smtClean="0"/>
              <a:t>Vollwerternährung muss nicht zwingend zeitaufwändiger sein: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Sammeln Sie geeignete Rezepte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Planen Sie den Einkauf und das Kochen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Beziehen Sie die Familie mit ein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Kochen Sie das Doppelte: Einmal kochen – zweimal essen</a:t>
            </a:r>
          </a:p>
          <a:p>
            <a:pPr marL="365125" indent="-365125"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de-CH" dirty="0" smtClean="0"/>
              <a:t>Besuchen Sie einen Kochkurs</a:t>
            </a:r>
          </a:p>
          <a:p>
            <a:pPr marL="0" indent="0">
              <a:buNone/>
            </a:pP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</Words>
  <PresentationFormat>Bildschirmpräsentation (4:3)</PresentationFormat>
  <Paragraphs>75</Paragraphs>
  <Slides>11</Slides>
  <Notes>3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3" baseType="lpstr">
      <vt:lpstr>Larissa-Design</vt:lpstr>
      <vt:lpstr>Folie</vt:lpstr>
      <vt:lpstr>Vollwerternährung</vt:lpstr>
      <vt:lpstr>Gründe für Vollwerternährung</vt:lpstr>
      <vt:lpstr>Philosophie: Nachhaltigkeit</vt:lpstr>
      <vt:lpstr>Nachhaltigkeit bedeutet</vt:lpstr>
      <vt:lpstr>Nahrungsmittelauswahl</vt:lpstr>
      <vt:lpstr>Folie 6</vt:lpstr>
      <vt:lpstr>Folie 7</vt:lpstr>
      <vt:lpstr>Verdauungsbeschwerden</vt:lpstr>
      <vt:lpstr>Vollwertiger Mittagslunch</vt:lpstr>
      <vt:lpstr>Vollwertig auswärts essen</vt:lpstr>
      <vt:lpstr>Fix auf den Tisch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Vegetarismus</dc:title>
  <dc:creator>Andrée</dc:creator>
  <cp:lastModifiedBy>Andrée</cp:lastModifiedBy>
  <cp:revision>31</cp:revision>
  <dcterms:created xsi:type="dcterms:W3CDTF">2013-08-23T07:37:23Z</dcterms:created>
  <dcterms:modified xsi:type="dcterms:W3CDTF">2013-08-29T09:46:47Z</dcterms:modified>
</cp:coreProperties>
</file>